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7" r:id="rId6"/>
    <p:sldId id="261" r:id="rId7"/>
    <p:sldId id="26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2FDD4E-C8C2-4A6F-8926-EAA3AF9ED489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8135E6CF-EB84-40C0-9350-22CE414F4096}">
      <dgm:prSet phldrT="[Text]" custT="1"/>
      <dgm:spPr/>
      <dgm:t>
        <a:bodyPr/>
        <a:lstStyle/>
        <a:p>
          <a:pPr algn="ctr"/>
          <a:endParaRPr lang="es-CL" sz="3200" dirty="0" smtClean="0"/>
        </a:p>
        <a:p>
          <a:pPr algn="ctr"/>
          <a:r>
            <a:rPr lang="es-CL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Aserción</a:t>
          </a:r>
        </a:p>
        <a:p>
          <a:pPr algn="ctr"/>
          <a:r>
            <a:rPr lang="es-CL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s-CL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976B1B-9430-4BC2-B09D-F56873D8FA7D}" type="parTrans" cxnId="{D4CD019B-DF58-4BAF-834B-5959FDA2E329}">
      <dgm:prSet/>
      <dgm:spPr/>
      <dgm:t>
        <a:bodyPr/>
        <a:lstStyle/>
        <a:p>
          <a:endParaRPr lang="es-CL"/>
        </a:p>
      </dgm:t>
    </dgm:pt>
    <dgm:pt modelId="{1988A709-4985-4AD2-9AFA-EC87DE4AD201}" type="sibTrans" cxnId="{D4CD019B-DF58-4BAF-834B-5959FDA2E329}">
      <dgm:prSet/>
      <dgm:spPr/>
      <dgm:t>
        <a:bodyPr/>
        <a:lstStyle/>
        <a:p>
          <a:endParaRPr lang="es-CL"/>
        </a:p>
      </dgm:t>
    </dgm:pt>
    <dgm:pt modelId="{3C8E6E2B-A243-4F73-AF1C-79D05E5081F5}">
      <dgm:prSet phldrT="[Text]"/>
      <dgm:spPr/>
      <dgm:t>
        <a:bodyPr/>
        <a:lstStyle/>
        <a:p>
          <a:r>
            <a:rPr lang="es-C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Datos</a:t>
          </a:r>
          <a:r>
            <a:rPr lang="es-C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s-CL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8C6F7A-5659-4E15-980F-224A98D0D479}" type="parTrans" cxnId="{792FEF04-7377-4772-B250-99BC051F53E4}">
      <dgm:prSet/>
      <dgm:spPr/>
      <dgm:t>
        <a:bodyPr/>
        <a:lstStyle/>
        <a:p>
          <a:endParaRPr lang="es-CL"/>
        </a:p>
      </dgm:t>
    </dgm:pt>
    <dgm:pt modelId="{708B090F-D083-4D0B-92D4-95FD138836F9}" type="sibTrans" cxnId="{792FEF04-7377-4772-B250-99BC051F53E4}">
      <dgm:prSet/>
      <dgm:spPr/>
      <dgm:t>
        <a:bodyPr/>
        <a:lstStyle/>
        <a:p>
          <a:endParaRPr lang="es-CL"/>
        </a:p>
      </dgm:t>
    </dgm:pt>
    <dgm:pt modelId="{05D90037-037B-4B7E-A475-F95DD97E977F}">
      <dgm:prSet phldrT="[Text]"/>
      <dgm:spPr/>
      <dgm:t>
        <a:bodyPr/>
        <a:lstStyle/>
        <a:p>
          <a:r>
            <a:rPr lang="es-C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Garantía</a:t>
          </a:r>
          <a:endParaRPr lang="es-CL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A4D1BA-A539-4A77-97DD-DCA867FAE1BC}" type="parTrans" cxnId="{CF88B807-CA35-431A-B6D8-01312C12B14B}">
      <dgm:prSet/>
      <dgm:spPr/>
      <dgm:t>
        <a:bodyPr/>
        <a:lstStyle/>
        <a:p>
          <a:endParaRPr lang="es-CL"/>
        </a:p>
      </dgm:t>
    </dgm:pt>
    <dgm:pt modelId="{D07CB30B-C5CB-46C0-8E6A-6CF605CD8522}" type="sibTrans" cxnId="{CF88B807-CA35-431A-B6D8-01312C12B14B}">
      <dgm:prSet/>
      <dgm:spPr/>
      <dgm:t>
        <a:bodyPr/>
        <a:lstStyle/>
        <a:p>
          <a:endParaRPr lang="es-CL"/>
        </a:p>
      </dgm:t>
    </dgm:pt>
    <dgm:pt modelId="{9528DDD4-EC8E-4685-9BB0-03C4A1FB77A2}" type="pres">
      <dgm:prSet presAssocID="{222FDD4E-C8C2-4A6F-8926-EAA3AF9ED489}" presName="Name0" presStyleCnt="0">
        <dgm:presLayoutVars>
          <dgm:dir/>
          <dgm:animLvl val="lvl"/>
          <dgm:resizeHandles val="exact"/>
        </dgm:presLayoutVars>
      </dgm:prSet>
      <dgm:spPr/>
    </dgm:pt>
    <dgm:pt modelId="{15B96CB8-43CB-42B6-9C83-D714E08FD58A}" type="pres">
      <dgm:prSet presAssocID="{8135E6CF-EB84-40C0-9350-22CE414F4096}" presName="parTxOnly" presStyleLbl="node1" presStyleIdx="0" presStyleCnt="3" custScaleX="99962" custLinFactNeighborX="3618" custLinFactNeighborY="44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545C62C-CCAF-4E53-A879-366692F99E26}" type="pres">
      <dgm:prSet presAssocID="{1988A709-4985-4AD2-9AFA-EC87DE4AD201}" presName="parTxOnlySpace" presStyleCnt="0"/>
      <dgm:spPr/>
    </dgm:pt>
    <dgm:pt modelId="{96267153-87B0-48FF-A609-A230EF818BE4}" type="pres">
      <dgm:prSet presAssocID="{3C8E6E2B-A243-4F73-AF1C-79D05E5081F5}" presName="parTxOnly" presStyleLbl="node1" presStyleIdx="1" presStyleCnt="3" custLinFactNeighborX="-22196" custLinFactNeighborY="44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C68F4E9-8520-4DAE-89C5-D4E0D41059F9}" type="pres">
      <dgm:prSet presAssocID="{708B090F-D083-4D0B-92D4-95FD138836F9}" presName="parTxOnlySpace" presStyleCnt="0"/>
      <dgm:spPr/>
    </dgm:pt>
    <dgm:pt modelId="{2B54EB32-95CB-4BC1-A6E1-F583FE72D8B6}" type="pres">
      <dgm:prSet presAssocID="{05D90037-037B-4B7E-A475-F95DD97E977F}" presName="parTxOnly" presStyleLbl="node1" presStyleIdx="2" presStyleCnt="3" custLinFactNeighborX="36525" custLinFactNeighborY="44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18DBCE40-485F-4460-9F87-40B1782CC2C7}" type="presOf" srcId="{8135E6CF-EB84-40C0-9350-22CE414F4096}" destId="{15B96CB8-43CB-42B6-9C83-D714E08FD58A}" srcOrd="0" destOrd="0" presId="urn:microsoft.com/office/officeart/2005/8/layout/chevron1"/>
    <dgm:cxn modelId="{D4CD019B-DF58-4BAF-834B-5959FDA2E329}" srcId="{222FDD4E-C8C2-4A6F-8926-EAA3AF9ED489}" destId="{8135E6CF-EB84-40C0-9350-22CE414F4096}" srcOrd="0" destOrd="0" parTransId="{4B976B1B-9430-4BC2-B09D-F56873D8FA7D}" sibTransId="{1988A709-4985-4AD2-9AFA-EC87DE4AD201}"/>
    <dgm:cxn modelId="{D4DDE845-03DB-49CF-85DB-E07098BB1E80}" type="presOf" srcId="{05D90037-037B-4B7E-A475-F95DD97E977F}" destId="{2B54EB32-95CB-4BC1-A6E1-F583FE72D8B6}" srcOrd="0" destOrd="0" presId="urn:microsoft.com/office/officeart/2005/8/layout/chevron1"/>
    <dgm:cxn modelId="{CF88B807-CA35-431A-B6D8-01312C12B14B}" srcId="{222FDD4E-C8C2-4A6F-8926-EAA3AF9ED489}" destId="{05D90037-037B-4B7E-A475-F95DD97E977F}" srcOrd="2" destOrd="0" parTransId="{E6A4D1BA-A539-4A77-97DD-DCA867FAE1BC}" sibTransId="{D07CB30B-C5CB-46C0-8E6A-6CF605CD8522}"/>
    <dgm:cxn modelId="{16D35EA5-403F-4185-9449-1A66EEE1E73B}" type="presOf" srcId="{3C8E6E2B-A243-4F73-AF1C-79D05E5081F5}" destId="{96267153-87B0-48FF-A609-A230EF818BE4}" srcOrd="0" destOrd="0" presId="urn:microsoft.com/office/officeart/2005/8/layout/chevron1"/>
    <dgm:cxn modelId="{A13E2772-92B5-46A7-B373-37204D58D9B0}" type="presOf" srcId="{222FDD4E-C8C2-4A6F-8926-EAA3AF9ED489}" destId="{9528DDD4-EC8E-4685-9BB0-03C4A1FB77A2}" srcOrd="0" destOrd="0" presId="urn:microsoft.com/office/officeart/2005/8/layout/chevron1"/>
    <dgm:cxn modelId="{792FEF04-7377-4772-B250-99BC051F53E4}" srcId="{222FDD4E-C8C2-4A6F-8926-EAA3AF9ED489}" destId="{3C8E6E2B-A243-4F73-AF1C-79D05E5081F5}" srcOrd="1" destOrd="0" parTransId="{A88C6F7A-5659-4E15-980F-224A98D0D479}" sibTransId="{708B090F-D083-4D0B-92D4-95FD138836F9}"/>
    <dgm:cxn modelId="{68F3CED0-DD8F-4CDB-B9F3-6C6C82605F60}" type="presParOf" srcId="{9528DDD4-EC8E-4685-9BB0-03C4A1FB77A2}" destId="{15B96CB8-43CB-42B6-9C83-D714E08FD58A}" srcOrd="0" destOrd="0" presId="urn:microsoft.com/office/officeart/2005/8/layout/chevron1"/>
    <dgm:cxn modelId="{5FD4620D-759F-4080-92F9-2148CB866FEE}" type="presParOf" srcId="{9528DDD4-EC8E-4685-9BB0-03C4A1FB77A2}" destId="{D545C62C-CCAF-4E53-A879-366692F99E26}" srcOrd="1" destOrd="0" presId="urn:microsoft.com/office/officeart/2005/8/layout/chevron1"/>
    <dgm:cxn modelId="{19E3CC0D-4588-4252-9111-5E69E3D03303}" type="presParOf" srcId="{9528DDD4-EC8E-4685-9BB0-03C4A1FB77A2}" destId="{96267153-87B0-48FF-A609-A230EF818BE4}" srcOrd="2" destOrd="0" presId="urn:microsoft.com/office/officeart/2005/8/layout/chevron1"/>
    <dgm:cxn modelId="{B7FEEA3B-831D-4B5B-80CC-E24D036A5C6E}" type="presParOf" srcId="{9528DDD4-EC8E-4685-9BB0-03C4A1FB77A2}" destId="{4C68F4E9-8520-4DAE-89C5-D4E0D41059F9}" srcOrd="3" destOrd="0" presId="urn:microsoft.com/office/officeart/2005/8/layout/chevron1"/>
    <dgm:cxn modelId="{79886BB6-4B3E-43CC-A06D-C62AA60E585E}" type="presParOf" srcId="{9528DDD4-EC8E-4685-9BB0-03C4A1FB77A2}" destId="{2B54EB32-95CB-4BC1-A6E1-F583FE72D8B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E48236-5B00-4031-87B3-A5FF190AA2B1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77403E9B-BA90-48D2-A2DB-83350229D96E}">
      <dgm:prSet phldrT="[Text]"/>
      <dgm:spPr/>
      <dgm:t>
        <a:bodyPr/>
        <a:lstStyle/>
        <a:p>
          <a:r>
            <a:rPr lang="es-C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Respaldo </a:t>
          </a:r>
          <a:endParaRPr lang="es-CL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FFF7CD-7909-43AE-ADA4-806B99E1C3A3}" type="parTrans" cxnId="{B596DBFB-B25D-44BA-8A56-2EAFF42B6D2D}">
      <dgm:prSet/>
      <dgm:spPr/>
      <dgm:t>
        <a:bodyPr/>
        <a:lstStyle/>
        <a:p>
          <a:endParaRPr lang="es-CL"/>
        </a:p>
      </dgm:t>
    </dgm:pt>
    <dgm:pt modelId="{E8F841E8-7175-42CD-88EC-3D0FA6ECD780}" type="sibTrans" cxnId="{B596DBFB-B25D-44BA-8A56-2EAFF42B6D2D}">
      <dgm:prSet/>
      <dgm:spPr/>
      <dgm:t>
        <a:bodyPr/>
        <a:lstStyle/>
        <a:p>
          <a:endParaRPr lang="es-CL"/>
        </a:p>
      </dgm:t>
    </dgm:pt>
    <dgm:pt modelId="{9B4C9C9F-A237-4AAC-B67B-F6CDD0EA7B23}">
      <dgm:prSet phldrT="[Text]"/>
      <dgm:spPr/>
      <dgm:t>
        <a:bodyPr/>
        <a:lstStyle/>
        <a:p>
          <a:r>
            <a:rPr lang="es-CL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Cualificador</a:t>
          </a:r>
          <a:r>
            <a:rPr lang="es-C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modal</a:t>
          </a:r>
          <a:endParaRPr lang="es-CL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AF2D0A-5B65-46C6-A708-FEEADADD1241}" type="parTrans" cxnId="{2C2EEEC8-4CD5-4D4F-9723-911DC206DF90}">
      <dgm:prSet/>
      <dgm:spPr/>
      <dgm:t>
        <a:bodyPr/>
        <a:lstStyle/>
        <a:p>
          <a:endParaRPr lang="es-CL"/>
        </a:p>
      </dgm:t>
    </dgm:pt>
    <dgm:pt modelId="{E95F0B17-DA44-43C3-94F2-180C0E51FCF6}" type="sibTrans" cxnId="{2C2EEEC8-4CD5-4D4F-9723-911DC206DF90}">
      <dgm:prSet/>
      <dgm:spPr/>
      <dgm:t>
        <a:bodyPr/>
        <a:lstStyle/>
        <a:p>
          <a:endParaRPr lang="es-CL"/>
        </a:p>
      </dgm:t>
    </dgm:pt>
    <dgm:pt modelId="{426D595A-D663-4ED0-B9E5-8D556E435894}">
      <dgm:prSet phldrT="[Text]"/>
      <dgm:spPr/>
      <dgm:t>
        <a:bodyPr/>
        <a:lstStyle/>
        <a:p>
          <a:r>
            <a:rPr lang="es-C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Reserva</a:t>
          </a:r>
          <a:endParaRPr lang="es-CL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3C18C5-A968-404D-BB6C-31577786F233}" type="parTrans" cxnId="{779FC2C5-981A-4524-BD73-1A1A5A476EC6}">
      <dgm:prSet/>
      <dgm:spPr/>
      <dgm:t>
        <a:bodyPr/>
        <a:lstStyle/>
        <a:p>
          <a:endParaRPr lang="es-CL"/>
        </a:p>
      </dgm:t>
    </dgm:pt>
    <dgm:pt modelId="{172B0FF6-A23B-4FD9-93D5-D2A7FE9B6FBF}" type="sibTrans" cxnId="{779FC2C5-981A-4524-BD73-1A1A5A476EC6}">
      <dgm:prSet/>
      <dgm:spPr/>
      <dgm:t>
        <a:bodyPr/>
        <a:lstStyle/>
        <a:p>
          <a:endParaRPr lang="es-CL"/>
        </a:p>
      </dgm:t>
    </dgm:pt>
    <dgm:pt modelId="{D545C6FB-A64A-4197-BF51-41859336ECCA}" type="pres">
      <dgm:prSet presAssocID="{50E48236-5B00-4031-87B3-A5FF190AA2B1}" presName="Name0" presStyleCnt="0">
        <dgm:presLayoutVars>
          <dgm:dir/>
          <dgm:animLvl val="lvl"/>
          <dgm:resizeHandles val="exact"/>
        </dgm:presLayoutVars>
      </dgm:prSet>
      <dgm:spPr/>
    </dgm:pt>
    <dgm:pt modelId="{7CF619DE-6854-4536-B5EB-FE7AA9CFFD1F}" type="pres">
      <dgm:prSet presAssocID="{77403E9B-BA90-48D2-A2DB-83350229D96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52B471B-1497-4AE6-9E0B-4A42F40A6123}" type="pres">
      <dgm:prSet presAssocID="{E8F841E8-7175-42CD-88EC-3D0FA6ECD780}" presName="parTxOnlySpace" presStyleCnt="0"/>
      <dgm:spPr/>
    </dgm:pt>
    <dgm:pt modelId="{D8E210B0-46D5-4111-A940-A9A3B6D34FA1}" type="pres">
      <dgm:prSet presAssocID="{9B4C9C9F-A237-4AAC-B67B-F6CDD0EA7B2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7AAE968-196B-43EC-A441-84F772409FD0}" type="pres">
      <dgm:prSet presAssocID="{E95F0B17-DA44-43C3-94F2-180C0E51FCF6}" presName="parTxOnlySpace" presStyleCnt="0"/>
      <dgm:spPr/>
    </dgm:pt>
    <dgm:pt modelId="{CAD1F2AD-3926-49F2-AB58-0585C6F1D6A9}" type="pres">
      <dgm:prSet presAssocID="{426D595A-D663-4ED0-B9E5-8D556E43589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B596DBFB-B25D-44BA-8A56-2EAFF42B6D2D}" srcId="{50E48236-5B00-4031-87B3-A5FF190AA2B1}" destId="{77403E9B-BA90-48D2-A2DB-83350229D96E}" srcOrd="0" destOrd="0" parTransId="{A6FFF7CD-7909-43AE-ADA4-806B99E1C3A3}" sibTransId="{E8F841E8-7175-42CD-88EC-3D0FA6ECD780}"/>
    <dgm:cxn modelId="{74B224EA-69CA-4F98-BFB1-8FA3D4892868}" type="presOf" srcId="{50E48236-5B00-4031-87B3-A5FF190AA2B1}" destId="{D545C6FB-A64A-4197-BF51-41859336ECCA}" srcOrd="0" destOrd="0" presId="urn:microsoft.com/office/officeart/2005/8/layout/chevron1"/>
    <dgm:cxn modelId="{79881BB8-89C0-4D9A-9EAB-53A1B8A57DC2}" type="presOf" srcId="{426D595A-D663-4ED0-B9E5-8D556E435894}" destId="{CAD1F2AD-3926-49F2-AB58-0585C6F1D6A9}" srcOrd="0" destOrd="0" presId="urn:microsoft.com/office/officeart/2005/8/layout/chevron1"/>
    <dgm:cxn modelId="{A6B5F165-91A6-44C3-88DE-63E50CD96F49}" type="presOf" srcId="{77403E9B-BA90-48D2-A2DB-83350229D96E}" destId="{7CF619DE-6854-4536-B5EB-FE7AA9CFFD1F}" srcOrd="0" destOrd="0" presId="urn:microsoft.com/office/officeart/2005/8/layout/chevron1"/>
    <dgm:cxn modelId="{779FC2C5-981A-4524-BD73-1A1A5A476EC6}" srcId="{50E48236-5B00-4031-87B3-A5FF190AA2B1}" destId="{426D595A-D663-4ED0-B9E5-8D556E435894}" srcOrd="2" destOrd="0" parTransId="{4B3C18C5-A968-404D-BB6C-31577786F233}" sibTransId="{172B0FF6-A23B-4FD9-93D5-D2A7FE9B6FBF}"/>
    <dgm:cxn modelId="{A33457F9-EAE5-47B6-B93D-445741E29D3C}" type="presOf" srcId="{9B4C9C9F-A237-4AAC-B67B-F6CDD0EA7B23}" destId="{D8E210B0-46D5-4111-A940-A9A3B6D34FA1}" srcOrd="0" destOrd="0" presId="urn:microsoft.com/office/officeart/2005/8/layout/chevron1"/>
    <dgm:cxn modelId="{2C2EEEC8-4CD5-4D4F-9723-911DC206DF90}" srcId="{50E48236-5B00-4031-87B3-A5FF190AA2B1}" destId="{9B4C9C9F-A237-4AAC-B67B-F6CDD0EA7B23}" srcOrd="1" destOrd="0" parTransId="{CCAF2D0A-5B65-46C6-A708-FEEADADD1241}" sibTransId="{E95F0B17-DA44-43C3-94F2-180C0E51FCF6}"/>
    <dgm:cxn modelId="{AAD180A5-B939-4D56-9066-DCB077FE100E}" type="presParOf" srcId="{D545C6FB-A64A-4197-BF51-41859336ECCA}" destId="{7CF619DE-6854-4536-B5EB-FE7AA9CFFD1F}" srcOrd="0" destOrd="0" presId="urn:microsoft.com/office/officeart/2005/8/layout/chevron1"/>
    <dgm:cxn modelId="{FB4C58B6-5D64-45DE-B6E2-356DFFCE8B49}" type="presParOf" srcId="{D545C6FB-A64A-4197-BF51-41859336ECCA}" destId="{C52B471B-1497-4AE6-9E0B-4A42F40A6123}" srcOrd="1" destOrd="0" presId="urn:microsoft.com/office/officeart/2005/8/layout/chevron1"/>
    <dgm:cxn modelId="{4714D5F5-1EF1-4D46-96D0-D4DC6285DD49}" type="presParOf" srcId="{D545C6FB-A64A-4197-BF51-41859336ECCA}" destId="{D8E210B0-46D5-4111-A940-A9A3B6D34FA1}" srcOrd="2" destOrd="0" presId="urn:microsoft.com/office/officeart/2005/8/layout/chevron1"/>
    <dgm:cxn modelId="{0F31A7D0-99BA-4450-8EC1-2155EEDB2E0B}" type="presParOf" srcId="{D545C6FB-A64A-4197-BF51-41859336ECCA}" destId="{97AAE968-196B-43EC-A441-84F772409FD0}" srcOrd="3" destOrd="0" presId="urn:microsoft.com/office/officeart/2005/8/layout/chevron1"/>
    <dgm:cxn modelId="{AD9FCEC0-6492-47DA-93EA-1E7F0979D29A}" type="presParOf" srcId="{D545C6FB-A64A-4197-BF51-41859336ECCA}" destId="{CAD1F2AD-3926-49F2-AB58-0585C6F1D6A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96CB8-43CB-42B6-9C83-D714E08FD58A}">
      <dsp:nvSpPr>
        <dsp:cNvPr id="0" name=""/>
        <dsp:cNvSpPr/>
      </dsp:nvSpPr>
      <dsp:spPr>
        <a:xfrm>
          <a:off x="13428" y="1243217"/>
          <a:ext cx="2900053" cy="116046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32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Aserción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s-CL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3659" y="1243217"/>
        <a:ext cx="1739591" cy="1160462"/>
      </dsp:txXfrm>
    </dsp:sp>
    <dsp:sp modelId="{96267153-87B0-48FF-A609-A230EF818BE4}">
      <dsp:nvSpPr>
        <dsp:cNvPr id="0" name=""/>
        <dsp:cNvSpPr/>
      </dsp:nvSpPr>
      <dsp:spPr>
        <a:xfrm>
          <a:off x="2548476" y="1243217"/>
          <a:ext cx="2901156" cy="1160462"/>
        </a:xfrm>
        <a:prstGeom prst="chevron">
          <a:avLst/>
        </a:prstGeom>
        <a:solidFill>
          <a:schemeClr val="accent4">
            <a:hueOff val="-2909548"/>
            <a:satOff val="17155"/>
            <a:lumOff val="1863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Datos</a:t>
          </a:r>
          <a:r>
            <a:rPr lang="es-CL" sz="3500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s-CL" sz="3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28707" y="1243217"/>
        <a:ext cx="1740694" cy="1160462"/>
      </dsp:txXfrm>
    </dsp:sp>
    <dsp:sp modelId="{2B54EB32-95CB-4BC1-A6E1-F583FE72D8B6}">
      <dsp:nvSpPr>
        <dsp:cNvPr id="0" name=""/>
        <dsp:cNvSpPr/>
      </dsp:nvSpPr>
      <dsp:spPr>
        <a:xfrm>
          <a:off x="5226843" y="1243217"/>
          <a:ext cx="2901156" cy="1160462"/>
        </a:xfrm>
        <a:prstGeom prst="chevron">
          <a:avLst/>
        </a:prstGeom>
        <a:solidFill>
          <a:schemeClr val="accent4">
            <a:hueOff val="-5819096"/>
            <a:satOff val="34311"/>
            <a:lumOff val="3726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Garantía</a:t>
          </a:r>
          <a:endParaRPr lang="es-CL" sz="3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07074" y="1243217"/>
        <a:ext cx="1740694" cy="11604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619DE-6854-4536-B5EB-FE7AA9CFFD1F}">
      <dsp:nvSpPr>
        <dsp:cNvPr id="0" name=""/>
        <dsp:cNvSpPr/>
      </dsp:nvSpPr>
      <dsp:spPr>
        <a:xfrm>
          <a:off x="2381" y="2129102"/>
          <a:ext cx="2901156" cy="116046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Respaldo </a:t>
          </a:r>
          <a:endParaRPr lang="es-CL" sz="2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2612" y="2129102"/>
        <a:ext cx="1740694" cy="1160462"/>
      </dsp:txXfrm>
    </dsp:sp>
    <dsp:sp modelId="{D8E210B0-46D5-4111-A940-A9A3B6D34FA1}">
      <dsp:nvSpPr>
        <dsp:cNvPr id="0" name=""/>
        <dsp:cNvSpPr/>
      </dsp:nvSpPr>
      <dsp:spPr>
        <a:xfrm>
          <a:off x="2613421" y="2129102"/>
          <a:ext cx="2901156" cy="1160462"/>
        </a:xfrm>
        <a:prstGeom prst="chevron">
          <a:avLst/>
        </a:prstGeom>
        <a:solidFill>
          <a:schemeClr val="accent5">
            <a:hueOff val="9557340"/>
            <a:satOff val="-20419"/>
            <a:lumOff val="-8529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5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Cualificador</a:t>
          </a:r>
          <a:r>
            <a:rPr lang="es-CL" sz="2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modal</a:t>
          </a:r>
          <a:endParaRPr lang="es-CL" sz="2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93652" y="2129102"/>
        <a:ext cx="1740694" cy="1160462"/>
      </dsp:txXfrm>
    </dsp:sp>
    <dsp:sp modelId="{CAD1F2AD-3926-49F2-AB58-0585C6F1D6A9}">
      <dsp:nvSpPr>
        <dsp:cNvPr id="0" name=""/>
        <dsp:cNvSpPr/>
      </dsp:nvSpPr>
      <dsp:spPr>
        <a:xfrm>
          <a:off x="5224462" y="2129102"/>
          <a:ext cx="2901156" cy="1160462"/>
        </a:xfrm>
        <a:prstGeom prst="chevron">
          <a:avLst/>
        </a:prstGeom>
        <a:solidFill>
          <a:schemeClr val="accent5">
            <a:hueOff val="19114680"/>
            <a:satOff val="-40837"/>
            <a:lumOff val="-17059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Reserva</a:t>
          </a:r>
          <a:endParaRPr lang="es-CL" sz="2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04693" y="2129102"/>
        <a:ext cx="1740694" cy="1160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7/19/2016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7/19/2016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7/19/2016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7/19/2016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7/19/2016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Modelo de </a:t>
            </a:r>
            <a:r>
              <a:rPr lang="es-CL" dirty="0" err="1" smtClean="0"/>
              <a:t>toulmin</a:t>
            </a:r>
            <a:endParaRPr lang="es-C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/>
              <a:t>Aprendiendo a argumentar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49440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1300929">
            <a:off x="8662937" y="1520761"/>
            <a:ext cx="2893900" cy="16157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¿Qué es el modelo de </a:t>
            </a:r>
            <a:r>
              <a:rPr lang="es-CL" dirty="0" err="1" smtClean="0"/>
              <a:t>toulmin</a:t>
            </a:r>
            <a:r>
              <a:rPr lang="es-CL" dirty="0" smtClean="0"/>
              <a:t>?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62393"/>
            <a:ext cx="6952164" cy="5157348"/>
          </a:xfrm>
        </p:spPr>
        <p:txBody>
          <a:bodyPr/>
          <a:lstStyle/>
          <a:p>
            <a:pPr algn="just"/>
            <a:r>
              <a:rPr lang="es-CL" dirty="0" smtClean="0"/>
              <a:t>Es una estructura </a:t>
            </a:r>
            <a:r>
              <a:rPr lang="es-CL" dirty="0"/>
              <a:t>de los argumentos que pueda ser </a:t>
            </a:r>
            <a:r>
              <a:rPr lang="es-CL" dirty="0" smtClean="0"/>
              <a:t>aplicable </a:t>
            </a:r>
            <a:r>
              <a:rPr lang="es-CL" dirty="0"/>
              <a:t>a las situaciones cotidianas del lenguaje. En este, modelo se propone que, el sujeto que argumenta lo hace exponiendo explícitamente posturas y opiniones, que luego por medio de razonamientos lógicos, demuestra o prueba, confirmando su postura </a:t>
            </a:r>
            <a:r>
              <a:rPr lang="es-CL" dirty="0" smtClean="0"/>
              <a:t>anterior.</a:t>
            </a:r>
          </a:p>
          <a:p>
            <a:pPr marL="0" indent="0" algn="just">
              <a:buNone/>
            </a:pPr>
            <a:endParaRPr lang="es-CL" dirty="0" smtClean="0"/>
          </a:p>
          <a:p>
            <a:pPr marL="0" indent="0" algn="just">
              <a:buNone/>
            </a:pPr>
            <a:r>
              <a:rPr lang="es-CL" sz="2800" dirty="0">
                <a:solidFill>
                  <a:schemeClr val="tx1"/>
                </a:solidFill>
                <a:latin typeface="+mj-lt"/>
              </a:rPr>
              <a:t>¿</a:t>
            </a:r>
            <a:r>
              <a:rPr lang="es-CL" sz="2800" dirty="0" smtClean="0">
                <a:solidFill>
                  <a:schemeClr val="tx1"/>
                </a:solidFill>
                <a:latin typeface="+mj-lt"/>
              </a:rPr>
              <a:t>Cual es su importancia?</a:t>
            </a:r>
          </a:p>
          <a:p>
            <a:pPr algn="just"/>
            <a:r>
              <a:rPr lang="es-CL" dirty="0" smtClean="0"/>
              <a:t>La importancia radica en difundir </a:t>
            </a:r>
            <a:r>
              <a:rPr lang="es-CL" dirty="0"/>
              <a:t>estudios y </a:t>
            </a:r>
            <a:r>
              <a:rPr lang="es-CL" dirty="0" smtClean="0"/>
              <a:t>trabajos </a:t>
            </a:r>
            <a:r>
              <a:rPr lang="es-CL" dirty="0"/>
              <a:t>investigativos que aporten al acervo intelectual de la población, estudios </a:t>
            </a:r>
            <a:r>
              <a:rPr lang="es-CL" dirty="0" smtClean="0"/>
              <a:t>dotados de validez, solidez </a:t>
            </a:r>
            <a:r>
              <a:rPr lang="es-CL" dirty="0"/>
              <a:t>y seriedad, mediante la correcta argumentación lógica.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17206">
            <a:off x="9629950" y="2890228"/>
            <a:ext cx="1762851" cy="17158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0971586" flipH="1">
            <a:off x="9636618" y="4400157"/>
            <a:ext cx="1925757" cy="153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701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Partes del modelo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73" y="1268570"/>
            <a:ext cx="10178322" cy="988332"/>
          </a:xfrm>
        </p:spPr>
        <p:txBody>
          <a:bodyPr/>
          <a:lstStyle/>
          <a:p>
            <a:pPr marL="0" indent="0">
              <a:buNone/>
            </a:pPr>
            <a:r>
              <a:rPr lang="es-CL" dirty="0" err="1" smtClean="0"/>
              <a:t>Toulmin</a:t>
            </a:r>
            <a:r>
              <a:rPr lang="es-CL" dirty="0" smtClean="0"/>
              <a:t> considera que los argumentos se inician desde la </a:t>
            </a:r>
            <a:r>
              <a:rPr lang="es-CL" u="sng" dirty="0" smtClean="0"/>
              <a:t>evidencia</a:t>
            </a:r>
            <a:r>
              <a:rPr lang="es-CL" dirty="0" smtClean="0"/>
              <a:t> para luego desarrollar las siguientes partes: </a:t>
            </a:r>
          </a:p>
          <a:p>
            <a:pPr marL="0" indent="0">
              <a:buNone/>
            </a:pPr>
            <a:endParaRPr lang="es-CL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54362933"/>
              </p:ext>
            </p:extLst>
          </p:nvPr>
        </p:nvGraphicFramePr>
        <p:xfrm>
          <a:off x="1251678" y="1036161"/>
          <a:ext cx="8128000" cy="3544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66536471"/>
              </p:ext>
            </p:extLst>
          </p:nvPr>
        </p:nvGraphicFramePr>
        <p:xfrm>
          <a:off x="3121695" y="187451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15678" y="5911403"/>
            <a:ext cx="5934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i="1" dirty="0">
                <a:solidFill>
                  <a:srgbClr val="FF0000"/>
                </a:solidFill>
              </a:rPr>
              <a:t>¡</a:t>
            </a:r>
            <a:r>
              <a:rPr lang="es-CL" sz="2400" i="1" dirty="0" smtClean="0">
                <a:solidFill>
                  <a:srgbClr val="FF0000"/>
                </a:solidFill>
              </a:rPr>
              <a:t>Veamos de qué se tratan cada una de las partes!</a:t>
            </a:r>
            <a:endParaRPr lang="es-CL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727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43263">
            <a:off x="8848590" y="2064576"/>
            <a:ext cx="2247900" cy="2162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012" y="347579"/>
            <a:ext cx="10178322" cy="1492132"/>
          </a:xfrm>
        </p:spPr>
        <p:txBody>
          <a:bodyPr>
            <a:normAutofit/>
          </a:bodyPr>
          <a:lstStyle/>
          <a:p>
            <a:r>
              <a:rPr lang="es-CL" sz="4400" dirty="0" smtClean="0"/>
              <a:t>Explicación de las partes del modelo</a:t>
            </a:r>
            <a:endParaRPr lang="es-CL" sz="4400" dirty="0"/>
          </a:p>
        </p:txBody>
      </p:sp>
      <p:sp>
        <p:nvSpPr>
          <p:cNvPr id="6" name="Rounded Rectangle 5"/>
          <p:cNvSpPr/>
          <p:nvPr/>
        </p:nvSpPr>
        <p:spPr>
          <a:xfrm>
            <a:off x="1277435" y="1944709"/>
            <a:ext cx="6809284" cy="3979571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AutoNum type="arabicParenR"/>
            </a:pPr>
            <a:r>
              <a:rPr lang="es-CL" sz="2000" b="1" dirty="0" smtClean="0"/>
              <a:t>Tesis</a:t>
            </a:r>
            <a:r>
              <a:rPr lang="es-CL" sz="2000" dirty="0" smtClean="0"/>
              <a:t> </a:t>
            </a:r>
            <a:r>
              <a:rPr lang="es-CL" sz="2000" b="1" dirty="0" smtClean="0"/>
              <a:t>o aserción: </a:t>
            </a:r>
          </a:p>
          <a:p>
            <a:pPr algn="just"/>
            <a:endParaRPr lang="es-CL" sz="2000" b="1" dirty="0" smtClean="0"/>
          </a:p>
          <a:p>
            <a:pPr algn="just"/>
            <a:r>
              <a:rPr lang="es-CL" sz="2000" dirty="0" smtClean="0"/>
              <a:t>Es el punto de vista que se expone sobre una temática determinada y se quiere defender, esta se apoya de la evidencia</a:t>
            </a:r>
            <a:r>
              <a:rPr lang="es-CL" sz="2000" dirty="0"/>
              <a:t>. Una aserción es una propuesta que el argumentador quiere que sea aceptada, aun cuando exprese un juicio que desafía la creencia u opinión ya </a:t>
            </a:r>
            <a:r>
              <a:rPr lang="es-CL" sz="2000" dirty="0" smtClean="0"/>
              <a:t>instalada.</a:t>
            </a:r>
          </a:p>
          <a:p>
            <a:pPr algn="just"/>
            <a:endParaRPr lang="es-CL" sz="2000" dirty="0" smtClean="0"/>
          </a:p>
          <a:p>
            <a:pPr algn="just"/>
            <a:r>
              <a:rPr lang="es-CL" sz="2000" i="1" dirty="0" smtClean="0">
                <a:solidFill>
                  <a:srgbClr val="FF0000"/>
                </a:solidFill>
              </a:rPr>
              <a:t>Por ejemplo: </a:t>
            </a:r>
            <a:r>
              <a:rPr lang="es-CL" sz="2000" dirty="0" smtClean="0"/>
              <a:t>Los</a:t>
            </a:r>
            <a:r>
              <a:rPr lang="es-CL" sz="2000" i="1" dirty="0" smtClean="0"/>
              <a:t> </a:t>
            </a:r>
            <a:r>
              <a:rPr lang="es-CL" sz="2000" dirty="0"/>
              <a:t>profesores de Castellano y Literatura sólo evalúan ortografía</a:t>
            </a:r>
            <a:r>
              <a:rPr lang="es-CL" sz="2000" dirty="0" smtClean="0"/>
              <a:t>.</a:t>
            </a:r>
          </a:p>
          <a:p>
            <a:pPr algn="just"/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0708287">
            <a:off x="9164380" y="3978648"/>
            <a:ext cx="2146494" cy="207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85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CL" sz="4400" dirty="0"/>
              <a:t>Explicación de las partes del modelo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181677" y="1625050"/>
            <a:ext cx="6063521" cy="421139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b="1" dirty="0" smtClean="0"/>
              <a:t>2) Evidencia: </a:t>
            </a:r>
          </a:p>
          <a:p>
            <a:pPr algn="just"/>
            <a:r>
              <a:rPr lang="es-CL" dirty="0" smtClean="0"/>
              <a:t>Corresponde a los datos o hechos de un tema en especifico, es decir, la </a:t>
            </a:r>
            <a:r>
              <a:rPr lang="es-CL" u="sng" dirty="0" smtClean="0"/>
              <a:t>información.</a:t>
            </a:r>
            <a:r>
              <a:rPr lang="es-CL" dirty="0" smtClean="0"/>
              <a:t> Es importante comprender que de esta nacen las aserciones. </a:t>
            </a:r>
          </a:p>
          <a:p>
            <a:pPr algn="just"/>
            <a:endParaRPr lang="es-CL" dirty="0" smtClean="0"/>
          </a:p>
          <a:p>
            <a:pPr algn="just"/>
            <a:r>
              <a:rPr lang="es-CL" i="1" dirty="0" smtClean="0">
                <a:solidFill>
                  <a:srgbClr val="FF0000"/>
                </a:solidFill>
              </a:rPr>
              <a:t>Por ejemplo: </a:t>
            </a:r>
            <a:r>
              <a:rPr lang="es-CL" dirty="0" smtClean="0">
                <a:solidFill>
                  <a:schemeClr val="bg1"/>
                </a:solidFill>
              </a:rPr>
              <a:t>Shakira, la cantante de </a:t>
            </a:r>
            <a:r>
              <a:rPr lang="es-CL" dirty="0" err="1">
                <a:solidFill>
                  <a:schemeClr val="bg1"/>
                </a:solidFill>
              </a:rPr>
              <a:t>W</a:t>
            </a:r>
            <a:r>
              <a:rPr lang="es-CL" dirty="0" err="1" smtClean="0">
                <a:solidFill>
                  <a:schemeClr val="bg1"/>
                </a:solidFill>
              </a:rPr>
              <a:t>aka</a:t>
            </a:r>
            <a:r>
              <a:rPr lang="es-CL" dirty="0" smtClean="0">
                <a:solidFill>
                  <a:schemeClr val="bg1"/>
                </a:solidFill>
              </a:rPr>
              <a:t> </a:t>
            </a:r>
            <a:r>
              <a:rPr lang="es-CL" dirty="0" err="1" smtClean="0">
                <a:solidFill>
                  <a:schemeClr val="bg1"/>
                </a:solidFill>
              </a:rPr>
              <a:t>waka</a:t>
            </a:r>
            <a:r>
              <a:rPr lang="es-CL" dirty="0" smtClean="0">
                <a:solidFill>
                  <a:schemeClr val="bg1"/>
                </a:solidFill>
              </a:rPr>
              <a:t>, es colombiana. </a:t>
            </a:r>
          </a:p>
          <a:p>
            <a:pPr algn="just"/>
            <a:r>
              <a:rPr lang="es-CL" i="1" dirty="0" smtClean="0">
                <a:solidFill>
                  <a:schemeClr val="bg1"/>
                </a:solidFill>
              </a:rPr>
              <a:t>¿Por qué se afirma que la cantante es colombiana? </a:t>
            </a:r>
          </a:p>
          <a:p>
            <a:pPr algn="just"/>
            <a:r>
              <a:rPr lang="es-CL" i="1" dirty="0" smtClean="0">
                <a:solidFill>
                  <a:schemeClr val="bg1"/>
                </a:solidFill>
              </a:rPr>
              <a:t>Por la evidencia que permite saber que Shakira nació en Barranquilla, Colombia. </a:t>
            </a:r>
          </a:p>
          <a:p>
            <a:pPr algn="just"/>
            <a:r>
              <a:rPr lang="es-CL" dirty="0" smtClean="0">
                <a:solidFill>
                  <a:schemeClr val="bg1"/>
                </a:solidFill>
              </a:rPr>
              <a:t>Entonces, la evidencia se encuentra formada por hechos observables, que pueden </a:t>
            </a:r>
            <a:r>
              <a:rPr lang="es-CL" dirty="0">
                <a:solidFill>
                  <a:schemeClr val="bg1"/>
                </a:solidFill>
              </a:rPr>
              <a:t>ser reflejados en estadísticas, citas, reportes, evidencias </a:t>
            </a:r>
            <a:r>
              <a:rPr lang="es-CL" dirty="0" smtClean="0">
                <a:solidFill>
                  <a:schemeClr val="bg1"/>
                </a:solidFill>
              </a:rPr>
              <a:t>físicas, etc</a:t>
            </a:r>
            <a:r>
              <a:rPr lang="es-CL" sz="2000" dirty="0" smtClean="0">
                <a:solidFill>
                  <a:schemeClr val="bg1"/>
                </a:solidFill>
              </a:rPr>
              <a:t>. </a:t>
            </a:r>
            <a:endParaRPr lang="es-CL" sz="2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79528">
            <a:off x="1545901" y="1700149"/>
            <a:ext cx="2643692" cy="1633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83509">
            <a:off x="2358689" y="2938208"/>
            <a:ext cx="2396284" cy="1585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35261">
            <a:off x="1754369" y="4389888"/>
            <a:ext cx="2392636" cy="176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90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4400" dirty="0"/>
              <a:t>Explicación de las partes del modelo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18975" y="1390917"/>
            <a:ext cx="6001555" cy="510003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b="1" dirty="0" smtClean="0"/>
              <a:t>3) Garantías: </a:t>
            </a:r>
          </a:p>
          <a:p>
            <a:pPr algn="just"/>
            <a:endParaRPr lang="es-CL" b="1" dirty="0" smtClean="0"/>
          </a:p>
          <a:p>
            <a:pPr algn="just"/>
            <a:r>
              <a:rPr lang="es-CL" dirty="0" smtClean="0"/>
              <a:t>Son aquellas que justifican la relación entre las evidencias y la </a:t>
            </a:r>
            <a:r>
              <a:rPr lang="es-CL" dirty="0"/>
              <a:t>tesis. </a:t>
            </a:r>
            <a:r>
              <a:rPr lang="es-CL" dirty="0" smtClean="0"/>
              <a:t>Implica </a:t>
            </a:r>
            <a:r>
              <a:rPr lang="es-CL" dirty="0"/>
              <a:t>verificar que las bases de la argumentación sean las apropiadas. </a:t>
            </a:r>
            <a:endParaRPr lang="es-CL" dirty="0" smtClean="0"/>
          </a:p>
          <a:p>
            <a:pPr algn="just"/>
            <a:endParaRPr lang="es-CL" dirty="0" smtClean="0"/>
          </a:p>
          <a:p>
            <a:pPr algn="just"/>
            <a:r>
              <a:rPr lang="es-CL" i="1" dirty="0" smtClean="0">
                <a:solidFill>
                  <a:srgbClr val="FF0000"/>
                </a:solidFill>
              </a:rPr>
              <a:t>Por ejemplo: </a:t>
            </a:r>
            <a:r>
              <a:rPr lang="es-CL" dirty="0" smtClean="0">
                <a:solidFill>
                  <a:srgbClr val="FF0000"/>
                </a:solidFill>
              </a:rPr>
              <a:t> </a:t>
            </a:r>
            <a:r>
              <a:rPr lang="es-CL" dirty="0" smtClean="0">
                <a:solidFill>
                  <a:schemeClr val="bg1"/>
                </a:solidFill>
              </a:rPr>
              <a:t>Tesis</a:t>
            </a:r>
            <a:r>
              <a:rPr lang="es-CL" dirty="0">
                <a:solidFill>
                  <a:schemeClr val="bg1"/>
                </a:solidFill>
              </a:rPr>
              <a:t>: Los conocimientos de los alumnos deben basarse en aprendizajes </a:t>
            </a:r>
            <a:r>
              <a:rPr lang="es-CL" dirty="0" smtClean="0">
                <a:solidFill>
                  <a:schemeClr val="bg1"/>
                </a:solidFill>
              </a:rPr>
              <a:t>significativos</a:t>
            </a:r>
          </a:p>
          <a:p>
            <a:pPr algn="just"/>
            <a:endParaRPr lang="es-CL" dirty="0" smtClean="0">
              <a:solidFill>
                <a:schemeClr val="bg1"/>
              </a:solidFill>
            </a:endParaRPr>
          </a:p>
          <a:p>
            <a:pPr algn="just"/>
            <a:r>
              <a:rPr lang="es-CL" dirty="0" smtClean="0">
                <a:solidFill>
                  <a:schemeClr val="bg1"/>
                </a:solidFill>
              </a:rPr>
              <a:t>Evidencia:  Los estudiantes olvidan el contenido porque tienden a memorizarlo</a:t>
            </a:r>
          </a:p>
          <a:p>
            <a:pPr algn="just"/>
            <a:endParaRPr lang="es-CL" dirty="0" smtClean="0">
              <a:solidFill>
                <a:schemeClr val="bg1"/>
              </a:solidFill>
            </a:endParaRPr>
          </a:p>
          <a:p>
            <a:pPr algn="just"/>
            <a:r>
              <a:rPr lang="es-CL" dirty="0" smtClean="0">
                <a:solidFill>
                  <a:schemeClr val="bg1"/>
                </a:solidFill>
              </a:rPr>
              <a:t>Garantía: </a:t>
            </a:r>
            <a:r>
              <a:rPr lang="es-CL" dirty="0">
                <a:solidFill>
                  <a:schemeClr val="bg1"/>
                </a:solidFill>
              </a:rPr>
              <a:t>	</a:t>
            </a:r>
            <a:r>
              <a:rPr lang="es-CL" dirty="0" smtClean="0">
                <a:solidFill>
                  <a:schemeClr val="bg1"/>
                </a:solidFill>
              </a:rPr>
              <a:t>Los conocimientos son asimilados por estructuras mentales y redes conceptuales adquiridas con anterioridad (Bustos)</a:t>
            </a:r>
          </a:p>
          <a:p>
            <a:pPr algn="just"/>
            <a:r>
              <a:rPr lang="es-CL" dirty="0" smtClean="0">
                <a:solidFill>
                  <a:schemeClr val="bg1"/>
                </a:solidFill>
              </a:rPr>
              <a:t>	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229" y="1738647"/>
            <a:ext cx="2980251" cy="298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15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sz="6000" dirty="0" smtClean="0"/>
              <a:t>¿Y LAS TRES PARTES QUE SIGUEN</a:t>
            </a:r>
            <a:r>
              <a:rPr lang="es-CL" sz="6000" dirty="0" smtClean="0"/>
              <a:t>?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sz="2400" dirty="0" smtClean="0">
                <a:latin typeface="+mn-lt"/>
              </a:rPr>
              <a:t>Las </a:t>
            </a:r>
            <a:r>
              <a:rPr lang="es-CL" sz="2400" dirty="0" smtClean="0">
                <a:latin typeface="+mn-lt"/>
              </a:rPr>
              <a:t>veremos en la </a:t>
            </a:r>
            <a:endParaRPr lang="es-CL" sz="2400" dirty="0">
              <a:latin typeface="+mn-lt"/>
            </a:endParaRPr>
          </a:p>
        </p:txBody>
      </p:sp>
      <p:pic>
        <p:nvPicPr>
          <p:cNvPr id="1026" name="Picture 2" descr="https://azrahim.files.wordpress.com/2015/02/siguien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365" y="790851"/>
            <a:ext cx="8232948" cy="437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03397" y="3868093"/>
            <a:ext cx="383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/>
              <a:t>CLASE</a:t>
            </a:r>
            <a:endParaRPr lang="es-CL" sz="2400" dirty="0"/>
          </a:p>
        </p:txBody>
      </p:sp>
      <p:sp>
        <p:nvSpPr>
          <p:cNvPr id="3" name="CuadroTexto 2"/>
          <p:cNvSpPr txBox="1"/>
          <p:nvPr/>
        </p:nvSpPr>
        <p:spPr>
          <a:xfrm>
            <a:off x="2129906" y="4976949"/>
            <a:ext cx="8960459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MIENTRAS TRABAJEMOS CON LAS VISTAS… ¡VOLVAMOS A LA WEB A VER SI LAS ENTENDISTE!</a:t>
            </a:r>
            <a:endParaRPr lang="es-ES" sz="28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1987220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231</TotalTime>
  <Words>414</Words>
  <Application>Microsoft Office PowerPoint</Application>
  <PresentationFormat>Panorámica</PresentationFormat>
  <Paragraphs>46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Gill Sans MT</vt:lpstr>
      <vt:lpstr>Impact</vt:lpstr>
      <vt:lpstr>Badge</vt:lpstr>
      <vt:lpstr>Modelo de toulmin</vt:lpstr>
      <vt:lpstr>¿Qué es el modelo de toulmin?</vt:lpstr>
      <vt:lpstr>Partes del modelo</vt:lpstr>
      <vt:lpstr>Explicación de las partes del modelo</vt:lpstr>
      <vt:lpstr>Explicación de las partes del modelo</vt:lpstr>
      <vt:lpstr>Explicación de las partes del modelo</vt:lpstr>
      <vt:lpstr>¿Y LAS TRES PARTES QUE SIGUEN?  Las veremos en la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de toulmin</dc:title>
  <dc:creator>Fernanda Aros</dc:creator>
  <cp:lastModifiedBy>pc</cp:lastModifiedBy>
  <cp:revision>25</cp:revision>
  <dcterms:created xsi:type="dcterms:W3CDTF">2016-07-14T04:29:25Z</dcterms:created>
  <dcterms:modified xsi:type="dcterms:W3CDTF">2016-07-19T01:08:49Z</dcterms:modified>
</cp:coreProperties>
</file>